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308" r:id="rId22"/>
    <p:sldId id="310" r:id="rId23"/>
    <p:sldId id="311" r:id="rId24"/>
    <p:sldId id="289" r:id="rId25"/>
    <p:sldId id="260" r:id="rId26"/>
    <p:sldId id="271" r:id="rId27"/>
    <p:sldId id="274" r:id="rId28"/>
    <p:sldId id="302" r:id="rId29"/>
    <p:sldId id="304" r:id="rId30"/>
    <p:sldId id="281" r:id="rId31"/>
    <p:sldId id="276" r:id="rId32"/>
    <p:sldId id="278" r:id="rId33"/>
    <p:sldId id="280" r:id="rId34"/>
    <p:sldId id="306" r:id="rId35"/>
    <p:sldId id="305" r:id="rId36"/>
    <p:sldId id="286" r:id="rId37"/>
    <p:sldId id="287" r:id="rId38"/>
    <p:sldId id="303" r:id="rId39"/>
    <p:sldId id="298" r:id="rId40"/>
    <p:sldId id="290" r:id="rId41"/>
    <p:sldId id="301"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92342" autoAdjust="0"/>
  </p:normalViewPr>
  <p:slideViewPr>
    <p:cSldViewPr snapToGrid="0">
      <p:cViewPr>
        <p:scale>
          <a:sx n="81" d="100"/>
          <a:sy n="81" d="100"/>
        </p:scale>
        <p:origin x="51"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1</a:t>
            </a:fld>
            <a:endParaRPr lang="zh-CN" altLang="en-US"/>
          </a:p>
        </p:txBody>
      </p:sp>
    </p:spTree>
    <p:extLst>
      <p:ext uri="{BB962C8B-B14F-4D97-AF65-F5344CB8AC3E}">
        <p14:creationId xmlns:p14="http://schemas.microsoft.com/office/powerpoint/2010/main" val="107762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4003427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532270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39</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40</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41</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21</a:t>
            </a:fld>
            <a:endParaRPr lang="zh-CN" altLang="en-US"/>
          </a:p>
        </p:txBody>
      </p:sp>
    </p:spTree>
    <p:extLst>
      <p:ext uri="{BB962C8B-B14F-4D97-AF65-F5344CB8AC3E}">
        <p14:creationId xmlns:p14="http://schemas.microsoft.com/office/powerpoint/2010/main" val="3123553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22</a:t>
            </a:fld>
            <a:endParaRPr lang="zh-CN" altLang="en-US"/>
          </a:p>
        </p:txBody>
      </p:sp>
    </p:spTree>
    <p:extLst>
      <p:ext uri="{BB962C8B-B14F-4D97-AF65-F5344CB8AC3E}">
        <p14:creationId xmlns:p14="http://schemas.microsoft.com/office/powerpoint/2010/main" val="2276762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23</a:t>
            </a:fld>
            <a:endParaRPr lang="zh-CN" altLang="en-US"/>
          </a:p>
        </p:txBody>
      </p:sp>
    </p:spTree>
    <p:extLst>
      <p:ext uri="{BB962C8B-B14F-4D97-AF65-F5344CB8AC3E}">
        <p14:creationId xmlns:p14="http://schemas.microsoft.com/office/powerpoint/2010/main" val="3273071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2024/10/15</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2024/10/15</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2024/10/15</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2024/10/15</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2024/10/15</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2024/10/15</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2024/10/15</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2024/10/15</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2024/10/15</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2024/10/15</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2024/10/15</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2024/10/15</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30.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30.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6.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40.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4.jp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4.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7.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slide" Target="slide40.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40.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0.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slide" Target="slide40.xml"/><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slide" Target="slide8.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slide" Target="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slide" Target="slide8.xml"/><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7.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8.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slide" Target="slide13.xml"/><Relationship Id="rId4" Type="http://schemas.openxmlformats.org/officeDocument/2006/relationships/image" Target="../media/image2.svg"/><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5.jpg"/><Relationship Id="rId4" Type="http://schemas.openxmlformats.org/officeDocument/2006/relationships/image" Target="../media/image22.svg"/></Relationships>
</file>

<file path=ppt/slides/_rels/slide41.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0.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769441"/>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Meng’s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3"/>
            <a:ext cx="10502914" cy="2249438"/>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263403" y="3589424"/>
            <a:ext cx="2177658" cy="2501796"/>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512626" y="3747694"/>
            <a:ext cx="2903544" cy="2177658"/>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153554" y="473523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093436" y="3747695"/>
            <a:ext cx="2906661" cy="2179996"/>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41632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uK.</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a:t>
            </a:r>
          </a:p>
          <a:p>
            <a:r>
              <a:rPr lang="en-US" altLang="zh-CN" dirty="0">
                <a:latin typeface="Times New Roman" panose="02020603050405020304" pitchFamily="18" charset="0"/>
                <a:cs typeface="Times New Roman" panose="02020603050405020304" pitchFamily="18" charset="0"/>
              </a:rPr>
              <a:t>    3a. Two counter-propagating cooling beams (slightly tilted and vertically polarized). </a:t>
            </a:r>
          </a:p>
          <a:p>
            <a:r>
              <a:rPr lang="en-US" altLang="zh-CN" dirty="0">
                <a:latin typeface="Times New Roman" panose="02020603050405020304" pitchFamily="18" charset="0"/>
                <a:cs typeface="Times New Roman" panose="02020603050405020304" pitchFamily="18" charset="0"/>
              </a:rPr>
              <a:t>    3b. Two counter-propagating horizontal beams form the optical lattice; fine-tune the lattice position.</a:t>
            </a:r>
          </a:p>
          <a:p>
            <a:r>
              <a:rPr lang="en-US" altLang="zh-CN" dirty="0">
                <a:latin typeface="Times New Roman" panose="02020603050405020304" pitchFamily="18" charset="0"/>
                <a:cs typeface="Times New Roman" panose="02020603050405020304" pitchFamily="18" charset="0"/>
              </a:rPr>
              <a:t>4.A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0" y="255210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0" y="334918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0" y="276962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1" y="352549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1" name="动作按钮: 空白 10">
            <a:hlinkClick r:id="rId5"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0" y="4468082"/>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pic>
        <p:nvPicPr>
          <p:cNvPr id="4" name="图片 3">
            <a:extLst>
              <a:ext uri="{FF2B5EF4-FFF2-40B4-BE49-F238E27FC236}">
                <a16:creationId xmlns:a16="http://schemas.microsoft.com/office/drawing/2014/main" id="{9FB80795-C35B-4C75-9556-8466DAAD5135}"/>
              </a:ext>
            </a:extLst>
          </p:cNvPr>
          <p:cNvPicPr>
            <a:picLocks noChangeAspect="1"/>
          </p:cNvPicPr>
          <p:nvPr/>
        </p:nvPicPr>
        <p:blipFill>
          <a:blip r:embed="rId6"/>
          <a:stretch>
            <a:fillRect/>
          </a:stretch>
        </p:blipFill>
        <p:spPr>
          <a:xfrm>
            <a:off x="4217792" y="1262945"/>
            <a:ext cx="7591623" cy="4316277"/>
          </a:xfrm>
          <a:prstGeom prst="rect">
            <a:avLst/>
          </a:prstGeom>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7"/>
          <a:stretch>
            <a:fillRect/>
          </a:stretch>
        </p:blipFill>
        <p:spPr>
          <a:xfrm>
            <a:off x="4217792" y="1270861"/>
            <a:ext cx="7546741" cy="4316277"/>
          </a:xfrm>
        </p:spPr>
      </p:pic>
      <p:sp>
        <p:nvSpPr>
          <p:cNvPr id="5" name="文本框 4">
            <a:extLst>
              <a:ext uri="{FF2B5EF4-FFF2-40B4-BE49-F238E27FC236}">
                <a16:creationId xmlns:a16="http://schemas.microsoft.com/office/drawing/2014/main" id="{BA93E155-0310-4100-B5DC-51892831D00A}"/>
              </a:ext>
            </a:extLst>
          </p:cNvPr>
          <p:cNvSpPr txBox="1"/>
          <p:nvPr/>
        </p:nvSpPr>
        <p:spPr>
          <a:xfrm>
            <a:off x="548560" y="142544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Keep ramp, change the period of DDS, add FPGA to the voltage feedback.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Chuan-Feng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022937" y="1434329"/>
            <a:ext cx="1031190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710880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endParaRPr kumimoji="1" lang="en"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9D28638-6C8C-4AEC-BC72-396C06583B2E}"/>
              </a:ext>
            </a:extLst>
          </p:cNvPr>
          <p:cNvPicPr>
            <a:picLocks noChangeAspect="1"/>
          </p:cNvPicPr>
          <p:nvPr/>
        </p:nvPicPr>
        <p:blipFill rotWithShape="1">
          <a:blip r:embed="rId6"/>
          <a:srcRect l="6818" t="6855" r="7377" b="4113"/>
          <a:stretch/>
        </p:blipFill>
        <p:spPr>
          <a:xfrm>
            <a:off x="6348502" y="2122459"/>
            <a:ext cx="5111610" cy="3182266"/>
          </a:xfrm>
          <a:prstGeom prst="rect">
            <a:avLst/>
          </a:prstGeom>
        </p:spPr>
      </p:pic>
      <p:pic>
        <p:nvPicPr>
          <p:cNvPr id="5" name="图形 4">
            <a:extLst>
              <a:ext uri="{FF2B5EF4-FFF2-40B4-BE49-F238E27FC236}">
                <a16:creationId xmlns:a16="http://schemas.microsoft.com/office/drawing/2014/main" id="{57FF215A-0918-4AE8-B7AE-EECB44F9D0D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103" t="7753" r="10741" b="1867"/>
          <a:stretch/>
        </p:blipFill>
        <p:spPr>
          <a:xfrm>
            <a:off x="977664" y="2122459"/>
            <a:ext cx="4821253" cy="3182266"/>
          </a:xfrm>
          <a:prstGeom prst="rect">
            <a:avLst/>
          </a:prstGeom>
        </p:spPr>
      </p:pic>
      <p:sp>
        <p:nvSpPr>
          <p:cNvPr id="12" name="文本框 11">
            <a:extLst>
              <a:ext uri="{FF2B5EF4-FFF2-40B4-BE49-F238E27FC236}">
                <a16:creationId xmlns:a16="http://schemas.microsoft.com/office/drawing/2014/main" id="{0F609776-335A-4845-A0B2-C7DDD608C67A}"/>
              </a:ext>
            </a:extLst>
          </p:cNvPr>
          <p:cNvSpPr txBox="1"/>
          <p:nvPr/>
        </p:nvSpPr>
        <p:spPr>
          <a:xfrm>
            <a:off x="977664" y="5433706"/>
            <a:ext cx="1035718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a:p>
            <a:r>
              <a:rPr lang="en-US" altLang="zh-CN" dirty="0">
                <a:latin typeface="Times New Roman" panose="02020603050405020304" pitchFamily="18" charset="0"/>
                <a:cs typeface="Times New Roman" panose="02020603050405020304" pitchFamily="18" charset="0"/>
              </a:rPr>
              <a:t>In the future (probably next year), we’ll deploy the new method to our existing system to confirm.</a:t>
            </a:r>
            <a:endParaRPr lang="zh-CN" altLang="en-US" dirty="0"/>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Shengxi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a:t>
            </a:r>
            <a:r>
              <a:rPr lang="en-US" altLang="zh-CN" dirty="0" err="1">
                <a:latin typeface="Times New Roman" panose="02020603050405020304" pitchFamily="18" charset="0"/>
                <a:cs typeface="Times New Roman" panose="02020603050405020304" pitchFamily="18" charset="0"/>
              </a:rPr>
              <a:t>Fig.b</a:t>
            </a:r>
            <a:r>
              <a:rPr lang="en-US" altLang="zh-CN" dirty="0">
                <a:latin typeface="Times New Roman" panose="02020603050405020304" pitchFamily="18" charset="0"/>
                <a:cs typeface="Times New Roman" panose="02020603050405020304" pitchFamily="18" charset="0"/>
              </a:rPr>
              <a:t> shows the PL intensity mapping of the sample at 10 K. On top of the nanopillars, the PL intensities are much higher than those of the off-pillar flat regions. Ultra-sharp and bright emissions can be seen at cryogenetic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a:t>
                </a:r>
              </a:p>
              <a:p>
                <a:r>
                  <a:rPr lang="en-US" altLang="zh-CN" dirty="0">
                    <a:latin typeface="Times New Roman" panose="02020603050405020304" pitchFamily="18" charset="0"/>
                    <a:cs typeface="Times New Roman" panose="02020603050405020304" pitchFamily="18" charset="0"/>
                  </a:rPr>
                  <a:t>In contrast, without polariza-trion selection and under co-polarization conditions, the purity was considerably lower, with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and higher purity.</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CBF18492-824D-4612-A529-522F179D5DA2}"/>
                  </a:ext>
                </a:extLst>
              </p:cNvPr>
              <p:cNvSpPr txBox="1">
                <a:spLocks noRot="1" noChangeAspect="1" noMove="1" noResize="1" noEditPoints="1" noAdjustHandles="1" noChangeArrowheads="1" noChangeShapeType="1" noTextEdit="1"/>
              </p:cNvSpPr>
              <p:nvPr/>
            </p:nvSpPr>
            <p:spPr>
              <a:xfrm>
                <a:off x="1760763" y="4648994"/>
                <a:ext cx="8670471" cy="1754326"/>
              </a:xfrm>
              <a:prstGeom prst="rect">
                <a:avLst/>
              </a:prstGeom>
              <a:blipFill>
                <a:blip r:embed="rId5"/>
                <a:stretch>
                  <a:fillRect l="-633" t="-2091" b="-487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6"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26034"/>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464B260-81E5-4986-829B-14F2974CC1F6}"/>
                  </a:ext>
                </a:extLst>
              </p:cNvPr>
              <p:cNvSpPr txBox="1"/>
              <p:nvPr/>
            </p:nvSpPr>
            <p:spPr>
              <a:xfrm>
                <a:off x="1942854" y="4178510"/>
                <a:ext cx="8306292"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monolayer WSe2, we utilize polarization selection to suppress the high-polarization inter-valley emission background without affecting single-photon emission. </a:t>
                </a:r>
              </a:p>
              <a:p>
                <a:r>
                  <a:rPr lang="en-US" altLang="zh-CN" dirty="0">
                    <a:latin typeface="Times New Roman" panose="02020603050405020304" pitchFamily="18" charset="0"/>
                    <a:cs typeface="Times New Roman" panose="02020603050405020304" pitchFamily="18" charset="0"/>
                  </a:rPr>
                  <a:t>In bilayer WSe2, the strain shifts the dominant emission to direct exciton emission, effectively suppressing the background. </a:t>
                </a:r>
              </a:p>
              <a:p>
                <a:r>
                  <a:rPr lang="en-US" altLang="zh-CN" dirty="0">
                    <a:latin typeface="Times New Roman" panose="02020603050405020304" pitchFamily="18" charset="0"/>
                    <a:cs typeface="Times New Roman" panose="02020603050405020304" pitchFamily="18" charset="0"/>
                  </a:rPr>
                  <a:t>We demonstrate the high purity of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𝑔</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0.017 ± 0.0072 for monolayers and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0.030 ± 0.0030 for bilayers</a:t>
                </a:r>
                <a:r>
                  <a:rPr lang="zh-CN" altLang="en-US" dirty="0">
                    <a:latin typeface="Times New Roman" panose="02020603050405020304" pitchFamily="18" charset="0"/>
                    <a:cs typeface="Times New Roman" panose="02020603050405020304" pitchFamily="18" charset="0"/>
                  </a:rPr>
                  <a:t>.</a:t>
                </a:r>
              </a:p>
            </p:txBody>
          </p:sp>
        </mc:Choice>
        <mc:Fallback xmlns="">
          <p:sp>
            <p:nvSpPr>
              <p:cNvPr id="13" name="文本框 12">
                <a:extLst>
                  <a:ext uri="{FF2B5EF4-FFF2-40B4-BE49-F238E27FC236}">
                    <a16:creationId xmlns:a16="http://schemas.microsoft.com/office/drawing/2014/main" id="{D464B260-81E5-4986-829B-14F2974CC1F6}"/>
                  </a:ext>
                </a:extLst>
              </p:cNvPr>
              <p:cNvSpPr txBox="1">
                <a:spLocks noRot="1" noChangeAspect="1" noMove="1" noResize="1" noEditPoints="1" noAdjustHandles="1" noChangeArrowheads="1" noChangeShapeType="1" noTextEdit="1"/>
              </p:cNvSpPr>
              <p:nvPr/>
            </p:nvSpPr>
            <p:spPr>
              <a:xfrm>
                <a:off x="1942854" y="4178510"/>
                <a:ext cx="8306292" cy="1754326"/>
              </a:xfrm>
              <a:prstGeom prst="rect">
                <a:avLst/>
              </a:prstGeom>
              <a:blipFill>
                <a:blip r:embed="rId5"/>
                <a:stretch>
                  <a:fillRect l="-661" t="-1736" r="-367" b="-4514"/>
                </a:stretch>
              </a:blipFill>
            </p:spPr>
            <p:txBody>
              <a:bodyPr/>
              <a:lstStyle/>
              <a:p>
                <a:r>
                  <a:rPr lang="zh-CN" altLang="en-US">
                    <a:noFill/>
                  </a:rPr>
                  <a:t> </a:t>
                </a:r>
              </a:p>
            </p:txBody>
          </p:sp>
        </mc:Fallback>
      </mc:AlternateContent>
      <p:sp>
        <p:nvSpPr>
          <p:cNvPr id="8" name="动作按钮: 空白 7">
            <a:hlinkClick r:id="rId6"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7043077" y="1360308"/>
            <a:ext cx="4741538" cy="3683640"/>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686483" y="1360308"/>
            <a:ext cx="5648569" cy="3683640"/>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rotWithShape="1">
          <a:blip r:embed="rId6"/>
          <a:srcRect l="7380" t="8781" r="2298" b="2141"/>
          <a:stretch/>
        </p:blipFill>
        <p:spPr>
          <a:xfrm>
            <a:off x="371628" y="1456130"/>
            <a:ext cx="6515561" cy="3587818"/>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2590879"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pic>
        <p:nvPicPr>
          <p:cNvPr id="3" name="图片 2">
            <a:extLst>
              <a:ext uri="{FF2B5EF4-FFF2-40B4-BE49-F238E27FC236}">
                <a16:creationId xmlns:a16="http://schemas.microsoft.com/office/drawing/2014/main" id="{E3CC9633-0A35-4846-85C4-201E39A729EC}"/>
              </a:ext>
            </a:extLst>
          </p:cNvPr>
          <p:cNvPicPr>
            <a:picLocks noChangeAspect="1"/>
          </p:cNvPicPr>
          <p:nvPr/>
        </p:nvPicPr>
        <p:blipFill>
          <a:blip r:embed="rId6"/>
          <a:stretch>
            <a:fillRect/>
          </a:stretch>
        </p:blipFill>
        <p:spPr>
          <a:xfrm>
            <a:off x="1158163" y="1046311"/>
            <a:ext cx="9517126" cy="4581270"/>
          </a:xfrm>
          <a:prstGeom prst="rect">
            <a:avLst/>
          </a:prstGeom>
        </p:spPr>
      </p:pic>
      <p:sp>
        <p:nvSpPr>
          <p:cNvPr id="13" name="文本框 12">
            <a:extLst>
              <a:ext uri="{FF2B5EF4-FFF2-40B4-BE49-F238E27FC236}">
                <a16:creationId xmlns:a16="http://schemas.microsoft.com/office/drawing/2014/main" id="{723ABDCC-7E36-481C-8872-AC2C06A47414}"/>
              </a:ext>
            </a:extLst>
          </p:cNvPr>
          <p:cNvSpPr txBox="1"/>
          <p:nvPr/>
        </p:nvSpPr>
        <p:spPr>
          <a:xfrm>
            <a:off x="1285460" y="5627581"/>
            <a:ext cx="983973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Spectrums were fed into a 1D CNN with five convolution blocks and categorized into one of four classes, corresponding to four diﬀerent charge doping levels of the graphene samples. </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FFD8CBD-D25B-4242-830D-8DD863C73C36}"/>
              </a:ext>
            </a:extLst>
          </p:cNvPr>
          <p:cNvSpPr txBox="1"/>
          <p:nvPr/>
        </p:nvSpPr>
        <p:spPr>
          <a:xfrm>
            <a:off x="0" y="6550223"/>
            <a:ext cx="3644348" cy="307777"/>
          </a:xfrm>
          <a:prstGeom prst="rect">
            <a:avLst/>
          </a:prstGeom>
          <a:noFill/>
        </p:spPr>
        <p:txBody>
          <a:bodyPr wrap="square">
            <a:spAutoFit/>
          </a:bodyPr>
          <a:lstStyle/>
          <a:p>
            <a:r>
              <a:rPr lang="zh-CN" altLang="en-US" sz="1400" i="1" dirty="0">
                <a:latin typeface="Arial" panose="020B0604020202020204" pitchFamily="34" charset="0"/>
                <a:cs typeface="Arial" panose="020B0604020202020204" pitchFamily="34" charset="0"/>
              </a:rPr>
              <a:t>Adv. Optical Mater. 2023, 11, 2203104</a:t>
            </a:r>
          </a:p>
        </p:txBody>
      </p:sp>
    </p:spTree>
    <p:extLst>
      <p:ext uri="{BB962C8B-B14F-4D97-AF65-F5344CB8AC3E}">
        <p14:creationId xmlns:p14="http://schemas.microsoft.com/office/powerpoint/2010/main" val="3631692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9867"/>
            <a:ext cx="6109138"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Biosensing --- (Present)</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9FFD8CBD-D25B-4242-830D-8DD863C73C36}"/>
              </a:ext>
            </a:extLst>
          </p:cNvPr>
          <p:cNvSpPr txBox="1"/>
          <p:nvPr/>
        </p:nvSpPr>
        <p:spPr>
          <a:xfrm>
            <a:off x="0" y="6550223"/>
            <a:ext cx="3644348" cy="307777"/>
          </a:xfrm>
          <a:prstGeom prst="rect">
            <a:avLst/>
          </a:prstGeom>
          <a:noFill/>
        </p:spPr>
        <p:txBody>
          <a:bodyPr wrap="square">
            <a:spAutoFit/>
          </a:bodyPr>
          <a:lstStyle/>
          <a:p>
            <a:r>
              <a:rPr lang="en-US" altLang="zh-CN" sz="1400" i="1" dirty="0">
                <a:latin typeface="Arial" panose="020B0604020202020204" pitchFamily="34" charset="0"/>
                <a:cs typeface="Arial" panose="020B0604020202020204" pitchFamily="34" charset="0"/>
              </a:rPr>
              <a:t>Nanoscale, 2024,16, 11879-11913</a:t>
            </a:r>
            <a:endParaRPr lang="zh-CN" altLang="en-US" sz="1400" i="1"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7780F175-73D5-41DD-9A35-4DD9BB684838}"/>
              </a:ext>
            </a:extLst>
          </p:cNvPr>
          <p:cNvPicPr>
            <a:picLocks noChangeAspect="1"/>
          </p:cNvPicPr>
          <p:nvPr/>
        </p:nvPicPr>
        <p:blipFill>
          <a:blip r:embed="rId6"/>
          <a:stretch>
            <a:fillRect/>
          </a:stretch>
        </p:blipFill>
        <p:spPr>
          <a:xfrm>
            <a:off x="866504" y="931506"/>
            <a:ext cx="3673092" cy="4319763"/>
          </a:xfrm>
          <a:prstGeom prst="rect">
            <a:avLst/>
          </a:prstGeom>
        </p:spPr>
      </p:pic>
      <p:pic>
        <p:nvPicPr>
          <p:cNvPr id="7" name="图片 6">
            <a:extLst>
              <a:ext uri="{FF2B5EF4-FFF2-40B4-BE49-F238E27FC236}">
                <a16:creationId xmlns:a16="http://schemas.microsoft.com/office/drawing/2014/main" id="{8201AF8D-6E45-4298-A795-0D2CCEC07FA4}"/>
              </a:ext>
            </a:extLst>
          </p:cNvPr>
          <p:cNvPicPr>
            <a:picLocks noChangeAspect="1"/>
          </p:cNvPicPr>
          <p:nvPr/>
        </p:nvPicPr>
        <p:blipFill>
          <a:blip r:embed="rId7"/>
          <a:stretch>
            <a:fillRect/>
          </a:stretch>
        </p:blipFill>
        <p:spPr>
          <a:xfrm>
            <a:off x="5242662" y="972985"/>
            <a:ext cx="5434047" cy="4274262"/>
          </a:xfrm>
          <a:prstGeom prst="rect">
            <a:avLst/>
          </a:prstGeom>
        </p:spPr>
      </p:pic>
      <p:sp>
        <p:nvSpPr>
          <p:cNvPr id="10" name="文本框 9">
            <a:extLst>
              <a:ext uri="{FF2B5EF4-FFF2-40B4-BE49-F238E27FC236}">
                <a16:creationId xmlns:a16="http://schemas.microsoft.com/office/drawing/2014/main" id="{08891D86-233D-4E64-BBA7-F7038D66BD39}"/>
              </a:ext>
            </a:extLst>
          </p:cNvPr>
          <p:cNvSpPr txBox="1"/>
          <p:nvPr/>
        </p:nvSpPr>
        <p:spPr>
          <a:xfrm>
            <a:off x="1018398" y="5294162"/>
            <a:ext cx="10155204"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aman spectroscopy </a:t>
            </a:r>
            <a:r>
              <a:rPr lang="zh-CN" altLang="en-US" dirty="0">
                <a:latin typeface="Times New Roman" panose="02020603050405020304" pitchFamily="18" charset="0"/>
                <a:cs typeface="Times New Roman" panose="02020603050405020304" pitchFamily="18" charset="0"/>
              </a:rPr>
              <a:t>in analyzing liquid biopsy for the detection and diagnosis of brain disorders</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peak assignment for various metabolic groups and biomolecules </a:t>
            </a:r>
          </a:p>
          <a:p>
            <a:r>
              <a:rPr lang="zh-CN" altLang="en-US" dirty="0">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aman spectroscopy of mice with/without Alzheimer's disease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664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9867"/>
            <a:ext cx="6109138"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Biosensing --- (Present)</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E393092D-E2DB-418A-B195-EBCC5DA40E01}"/>
              </a:ext>
            </a:extLst>
          </p:cNvPr>
          <p:cNvPicPr>
            <a:picLocks noChangeAspect="1"/>
          </p:cNvPicPr>
          <p:nvPr/>
        </p:nvPicPr>
        <p:blipFill>
          <a:blip r:embed="rId6"/>
          <a:stretch>
            <a:fillRect/>
          </a:stretch>
        </p:blipFill>
        <p:spPr>
          <a:xfrm>
            <a:off x="3213388" y="973088"/>
            <a:ext cx="5686772" cy="2448674"/>
          </a:xfrm>
          <a:prstGeom prst="rect">
            <a:avLst/>
          </a:prstGeom>
        </p:spPr>
      </p:pic>
      <p:pic>
        <p:nvPicPr>
          <p:cNvPr id="7" name="图片 6">
            <a:extLst>
              <a:ext uri="{FF2B5EF4-FFF2-40B4-BE49-F238E27FC236}">
                <a16:creationId xmlns:a16="http://schemas.microsoft.com/office/drawing/2014/main" id="{8636E146-6988-4438-B28C-29C076701B44}"/>
              </a:ext>
            </a:extLst>
          </p:cNvPr>
          <p:cNvPicPr>
            <a:picLocks noChangeAspect="1"/>
          </p:cNvPicPr>
          <p:nvPr/>
        </p:nvPicPr>
        <p:blipFill>
          <a:blip r:embed="rId7"/>
          <a:stretch>
            <a:fillRect/>
          </a:stretch>
        </p:blipFill>
        <p:spPr>
          <a:xfrm>
            <a:off x="1447624" y="3436239"/>
            <a:ext cx="8373644" cy="2362530"/>
          </a:xfrm>
          <a:prstGeom prst="rect">
            <a:avLst/>
          </a:prstGeom>
        </p:spPr>
      </p:pic>
      <p:sp>
        <p:nvSpPr>
          <p:cNvPr id="10" name="文本框 9">
            <a:extLst>
              <a:ext uri="{FF2B5EF4-FFF2-40B4-BE49-F238E27FC236}">
                <a16:creationId xmlns:a16="http://schemas.microsoft.com/office/drawing/2014/main" id="{B4CFA31C-8623-4448-9C53-972A667F7075}"/>
              </a:ext>
            </a:extLst>
          </p:cNvPr>
          <p:cNvSpPr txBox="1"/>
          <p:nvPr/>
        </p:nvSpPr>
        <p:spPr>
          <a:xfrm>
            <a:off x="2091211" y="5798769"/>
            <a:ext cx="773005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aliva preparation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RS measurements and machine learning data analysis</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Performances of PLS-DA and xgbTree methods </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42220FF4-0340-4E07-887F-BD545F807600}"/>
              </a:ext>
            </a:extLst>
          </p:cNvPr>
          <p:cNvSpPr txBox="1"/>
          <p:nvPr/>
        </p:nvSpPr>
        <p:spPr>
          <a:xfrm>
            <a:off x="0" y="6550223"/>
            <a:ext cx="3644348" cy="307777"/>
          </a:xfrm>
          <a:prstGeom prst="rect">
            <a:avLst/>
          </a:prstGeom>
          <a:noFill/>
        </p:spPr>
        <p:txBody>
          <a:bodyPr wrap="square">
            <a:spAutoFit/>
          </a:bodyPr>
          <a:lstStyle/>
          <a:p>
            <a:r>
              <a:rPr lang="en-US" altLang="zh-CN" sz="1400" i="1" dirty="0">
                <a:latin typeface="Arial" panose="020B0604020202020204" pitchFamily="34" charset="0"/>
                <a:cs typeface="Arial" panose="020B0604020202020204" pitchFamily="34" charset="0"/>
              </a:rPr>
              <a:t>Nanoscale, 2024,16, 11879-11913</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1069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273913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Other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239637"/>
            <a:ext cx="9667813" cy="4154984"/>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and review of light field modes in Fabry–Pérot cavity (2022)</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RoboGame 2023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PhD</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1063223" y="4093006"/>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1063223" y="1516484"/>
            <a:ext cx="10065554"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a:t>
            </a:r>
            <a:endPar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 background to improve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two-photon fluorescence microscopy</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vivo neurovascular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capture data with greater speed and precision.</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zh-CN" dirty="0">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ultrafast fluorescence imaging techniques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enhanced resolution and tracking of dynamic biological processes.</a:t>
            </a:r>
            <a:endParaRPr kumimoji="0" lang="zh-CN"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650531"/>
            <a:ext cx="10644865" cy="2677656"/>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About the research plan</a:t>
            </a:r>
            <a:r>
              <a:rPr lang="en-US" altLang="zh-CN" sz="2400" dirty="0">
                <a:latin typeface="Times New Roman" panose="02020603050405020304" pitchFamily="18" charset="0"/>
                <a:cs typeface="Times New Roman" panose="02020603050405020304" pitchFamily="18" charset="0"/>
              </a:rPr>
              <a:t>: as a new lab, where should we start?</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a:t>
            </a:r>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8A9FDA4-740D-474A-8F19-8401D772168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7ABB790-3E46-47BA-8A56-E773E345615A}"/>
              </a:ext>
            </a:extLst>
          </p:cNvPr>
          <p:cNvSpPr txBox="1"/>
          <p:nvPr/>
        </p:nvSpPr>
        <p:spPr>
          <a:xfrm>
            <a:off x="0" y="6563102"/>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 in Fiber Cavity</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AB607F5-5751-4F19-B370-8B6C52C7A1F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oveable o</a:t>
            </a: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ptical lattice</a:t>
            </a:r>
          </a:p>
        </p:txBody>
      </p:sp>
      <p:pic>
        <p:nvPicPr>
          <p:cNvPr id="12" name="图片 11">
            <a:extLst>
              <a:ext uri="{FF2B5EF4-FFF2-40B4-BE49-F238E27FC236}">
                <a16:creationId xmlns:a16="http://schemas.microsoft.com/office/drawing/2014/main" id="{F3FCEA69-2798-4CCD-836D-9C112FD3238B}"/>
              </a:ext>
            </a:extLst>
          </p:cNvPr>
          <p:cNvPicPr>
            <a:picLocks noChangeAspect="1"/>
          </p:cNvPicPr>
          <p:nvPr/>
        </p:nvPicPr>
        <p:blipFill>
          <a:blip r:embed="rId6"/>
          <a:stretch>
            <a:fillRect/>
          </a:stretch>
        </p:blipFill>
        <p:spPr>
          <a:xfrm>
            <a:off x="3199995" y="1198486"/>
            <a:ext cx="5792008" cy="1800476"/>
          </a:xfrm>
          <a:prstGeom prst="rect">
            <a:avLst/>
          </a:prstGeom>
        </p:spPr>
      </p:pic>
      <p:sp>
        <p:nvSpPr>
          <p:cNvPr id="25" name="文本框 24">
            <a:extLst>
              <a:ext uri="{FF2B5EF4-FFF2-40B4-BE49-F238E27FC236}">
                <a16:creationId xmlns:a16="http://schemas.microsoft.com/office/drawing/2014/main" id="{242FC3DE-14C4-456F-9E5D-66A5DFC9C453}"/>
              </a:ext>
            </a:extLst>
          </p:cNvPr>
          <p:cNvSpPr txBox="1"/>
          <p:nvPr/>
        </p:nvSpPr>
        <p:spPr>
          <a:xfrm>
            <a:off x="1927674" y="2998962"/>
            <a:ext cx="8346199" cy="3046988"/>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Setup:</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 light as the left side incoming light Blue light as the right side incoming light</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change the phase, and the side view of the light is shown (yellow frame).</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switch between the east and west positions, thereby forming the crystal lattice.</a:t>
            </a:r>
          </a:p>
          <a:p>
            <a:r>
              <a:rPr lang="en-US" altLang="zh-CN" sz="2400" b="1" dirty="0">
                <a:latin typeface="Times New Roman" panose="02020603050405020304" pitchFamily="18" charset="0"/>
                <a:cs typeface="Times New Roman" panose="02020603050405020304" pitchFamily="18" charset="0"/>
              </a:rPr>
              <a:t>Process:</a:t>
            </a: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1. Build the phase delay device on the left (green box)</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2. Adjust the position of the red</a:t>
            </a:r>
            <a:r>
              <a:rPr lang="en-US" altLang="zh-CN" dirty="0">
                <a:latin typeface="Times New Roman" panose="02020603050405020304" pitchFamily="18" charset="0"/>
                <a:cs typeface="Times New Roman" panose="02020603050405020304" pitchFamily="18" charset="0"/>
              </a:rPr>
              <a:t>/blue</a:t>
            </a:r>
            <a:r>
              <a:rPr lang="zh-CN" altLang="en-US" dirty="0">
                <a:latin typeface="Times New Roman" panose="02020603050405020304" pitchFamily="18" charset="0"/>
                <a:cs typeface="Times New Roman" panose="02020603050405020304" pitchFamily="18" charset="0"/>
              </a:rPr>
              <a:t> beam</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Build a phase-locked interferometer</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ingle photon emitters</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(Classical)</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pic>
        <p:nvPicPr>
          <p:cNvPr id="3" name="图片 2">
            <a:extLst>
              <a:ext uri="{FF2B5EF4-FFF2-40B4-BE49-F238E27FC236}">
                <a16:creationId xmlns:a16="http://schemas.microsoft.com/office/drawing/2014/main" id="{C68A363E-D968-4C36-A722-B4299F18F7F7}"/>
              </a:ext>
            </a:extLst>
          </p:cNvPr>
          <p:cNvPicPr>
            <a:picLocks noChangeAspect="1"/>
          </p:cNvPicPr>
          <p:nvPr/>
        </p:nvPicPr>
        <p:blipFill>
          <a:blip r:embed="rId4"/>
          <a:stretch>
            <a:fillRect/>
          </a:stretch>
        </p:blipFill>
        <p:spPr>
          <a:xfrm>
            <a:off x="1317189" y="1410409"/>
            <a:ext cx="1756375" cy="1975921"/>
          </a:xfrm>
          <a:prstGeom prst="rect">
            <a:avLst/>
          </a:prstGeom>
        </p:spPr>
      </p:pic>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 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3846457"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Achieved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7" y="3590248"/>
            <a:ext cx="8304081"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two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Chuan-Feng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8" name="文本框 17">
            <a:extLst>
              <a:ext uri="{FF2B5EF4-FFF2-40B4-BE49-F238E27FC236}">
                <a16:creationId xmlns:a16="http://schemas.microsoft.com/office/drawing/2014/main" id="{60DD0694-688D-4292-820A-5C99E9C983AD}"/>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14247</TotalTime>
  <Words>2218</Words>
  <Application>Microsoft Office PowerPoint</Application>
  <PresentationFormat>Widescreen</PresentationFormat>
  <Paragraphs>272</Paragraphs>
  <Slides>41</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AdvP6F00</vt:lpstr>
      <vt:lpstr>-apple-system</vt:lpstr>
      <vt:lpstr>等线</vt:lpstr>
      <vt:lpstr>等线 Light</vt:lpstr>
      <vt:lpstr>Arial</vt:lpstr>
      <vt:lpstr>Cambria Math</vt:lpstr>
      <vt:lpstr>Helvetica</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 Xiu</cp:lastModifiedBy>
  <cp:revision>114</cp:revision>
  <dcterms:created xsi:type="dcterms:W3CDTF">2023-07-25T11:43:42Z</dcterms:created>
  <dcterms:modified xsi:type="dcterms:W3CDTF">2024-10-15T20:55:37Z</dcterms:modified>
  <cp:category/>
</cp:coreProperties>
</file>